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2"/>
  </p:notesMasterIdLst>
  <p:handoutMasterIdLst>
    <p:handoutMasterId r:id="rId23"/>
  </p:handoutMasterIdLst>
  <p:sldIdLst>
    <p:sldId id="332" r:id="rId4"/>
    <p:sldId id="256" r:id="rId5"/>
    <p:sldId id="285" r:id="rId6"/>
    <p:sldId id="286" r:id="rId7"/>
    <p:sldId id="287" r:id="rId8"/>
    <p:sldId id="288" r:id="rId9"/>
    <p:sldId id="309" r:id="rId10"/>
    <p:sldId id="310" r:id="rId11"/>
    <p:sldId id="321" r:id="rId12"/>
    <p:sldId id="293" r:id="rId13"/>
    <p:sldId id="330" r:id="rId14"/>
    <p:sldId id="326" r:id="rId15"/>
    <p:sldId id="323" r:id="rId16"/>
    <p:sldId id="325" r:id="rId17"/>
    <p:sldId id="327" r:id="rId18"/>
    <p:sldId id="328" r:id="rId19"/>
    <p:sldId id="329" r:id="rId20"/>
    <p:sldId id="322" r:id="rId21"/>
  </p:sldIdLst>
  <p:sldSz cx="12192000" cy="6858000"/>
  <p:notesSz cx="9939338" cy="68072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6"/>
    <p:restoredTop sz="96835" autoAdjust="0"/>
  </p:normalViewPr>
  <p:slideViewPr>
    <p:cSldViewPr snapToGrid="0" snapToObjects="1">
      <p:cViewPr>
        <p:scale>
          <a:sx n="60" d="100"/>
          <a:sy n="60" d="100"/>
        </p:scale>
        <p:origin x="-606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7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69473-CFF3-4FA9-91D9-D96556585AF9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94EA3-0759-4EAB-9538-9264EF22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A27C6-F2F1-064A-B620-775EB6FE1297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D0A05-9588-CB40-8786-998045DD7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1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06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88B96-A879-48C3-814C-BC6C1B2DDD57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008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8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6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38662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59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38662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80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D0A05-9588-CB40-8786-998045DD7E4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93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Flyers</a:t>
            </a:r>
            <a:r>
              <a:rPr lang="en-US" baseline="0" dirty="0" smtClean="0">
                <a:latin typeface="Arial" pitchFamily="34" charset="0"/>
              </a:rPr>
              <a:t> and catalogs </a:t>
            </a:r>
            <a:r>
              <a:rPr lang="en-US" dirty="0" smtClean="0">
                <a:latin typeface="Arial" pitchFamily="34" charset="0"/>
              </a:rPr>
              <a:t>be downloaded at www.mawc411.com 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You can print these</a:t>
            </a:r>
            <a:r>
              <a:rPr lang="en-US" baseline="0" dirty="0" smtClean="0">
                <a:latin typeface="Arial" pitchFamily="34" charset="0"/>
              </a:rPr>
              <a:t> or email them to prospective WebCenter Owners to peak their interest about our program and products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19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Flyers</a:t>
            </a:r>
            <a:r>
              <a:rPr lang="en-US" baseline="0" dirty="0" smtClean="0">
                <a:latin typeface="Arial" pitchFamily="34" charset="0"/>
              </a:rPr>
              <a:t> and catalogs </a:t>
            </a:r>
            <a:r>
              <a:rPr lang="en-US" dirty="0" smtClean="0">
                <a:latin typeface="Arial" pitchFamily="34" charset="0"/>
              </a:rPr>
              <a:t>be downloaded at www.mawc411.com 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You can print these</a:t>
            </a:r>
            <a:r>
              <a:rPr lang="en-US" baseline="0" dirty="0" smtClean="0">
                <a:latin typeface="Arial" pitchFamily="34" charset="0"/>
              </a:rPr>
              <a:t> or email them to prospective WebCenter Owners to peak their interest about our program and products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80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74950" y="519113"/>
            <a:ext cx="4610100" cy="2593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i="0" dirty="0" smtClean="0">
                <a:latin typeface="Arial" pitchFamily="34" charset="0"/>
              </a:rPr>
              <a:t>Take a look at</a:t>
            </a:r>
            <a:r>
              <a:rPr lang="en-US" i="0" baseline="0" dirty="0" smtClean="0">
                <a:latin typeface="Arial" pitchFamily="34" charset="0"/>
              </a:rPr>
              <a:t> what the Digital Marketing Products generate </a:t>
            </a:r>
          </a:p>
          <a:p>
            <a:pPr marL="177988" indent="-177988">
              <a:buFont typeface="Arial"/>
              <a:buChar char="•"/>
            </a:pPr>
            <a:r>
              <a:rPr lang="en-US" b="1" i="0" u="sng" baseline="0" dirty="0" smtClean="0">
                <a:latin typeface="Arial" pitchFamily="34" charset="0"/>
              </a:rPr>
              <a:t>Remember, full pricing and BV is available on mawc411.com/support.html</a:t>
            </a:r>
            <a:endParaRPr lang="en-US" b="1" i="0" u="sng" dirty="0" smtClean="0">
              <a:latin typeface="Arial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0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0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1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7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50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457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741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91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11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98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84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4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69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27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270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58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39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86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07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42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22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50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3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4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67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72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6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9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9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6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3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8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5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85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4172" y="225013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TW" sz="3600" dirty="0">
                <a:solidFill>
                  <a:srgbClr val="003366"/>
                </a:solidFill>
                <a:ea typeface="Apple LiGothic" pitchFamily="2" charset="-120"/>
              </a:rPr>
              <a:t>B2B: </a:t>
            </a:r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全方位數碼行銷方案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37" y="1682714"/>
            <a:ext cx="669786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Celine Leung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173" y="871345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B2B: </a:t>
            </a:r>
            <a:r>
              <a:rPr lang="en-US" sz="2800" dirty="0" err="1">
                <a:solidFill>
                  <a:srgbClr val="003366"/>
                </a:solidFill>
                <a:ea typeface="Apple LiGothic" pitchFamily="2" charset="-120"/>
              </a:rPr>
              <a:t>WebSolutions</a:t>
            </a:r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 </a:t>
            </a: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758982" y="2999025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業務拓展及傳訊部經</a:t>
            </a: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理</a:t>
            </a:r>
            <a:endParaRPr lang="en-US" altLang="zh-TW" sz="3600" dirty="0" smtClean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 defTabSz="914400">
              <a:spcBef>
                <a:spcPts val="1200"/>
              </a:spcBef>
              <a:defRPr/>
            </a:pPr>
            <a:r>
              <a:rPr lang="en-US" altLang="zh-TW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Sales </a:t>
            </a: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and Communications Manager</a:t>
            </a:r>
            <a:endParaRPr lang="zh-TW" altLang="en-US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3" t="26078" r="2501" b="1877"/>
          <a:stretch/>
        </p:blipFill>
        <p:spPr>
          <a:xfrm>
            <a:off x="937334" y="1454357"/>
            <a:ext cx="3017520" cy="3953874"/>
          </a:xfrm>
          <a:prstGeom prst="rect">
            <a:avLst/>
          </a:prstGeom>
        </p:spPr>
      </p:pic>
      <p:sp>
        <p:nvSpPr>
          <p:cNvPr id="11" name="TextBox 16"/>
          <p:cNvSpPr txBox="1"/>
          <p:nvPr/>
        </p:nvSpPr>
        <p:spPr>
          <a:xfrm>
            <a:off x="647179" y="6516922"/>
            <a:ext cx="107753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47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05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158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21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27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314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360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407" algn="l" defTabSz="914105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5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5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5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5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5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5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822" y="5990707"/>
            <a:ext cx="667407" cy="6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0" y="157105"/>
            <a:ext cx="12192000" cy="66678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 defTabSz="1219110"/>
            <a:r>
              <a:rPr lang="en-US" sz="3700" b="1" cap="all" dirty="0">
                <a:latin typeface="Calibri"/>
              </a:rPr>
              <a:t>BUSINESS SERVICES: MORE THAN JUST A WEBSITE</a:t>
            </a:r>
            <a:endParaRPr lang="en-US" sz="2700" b="1" cap="all" dirty="0">
              <a:latin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" y="1129819"/>
            <a:ext cx="5367621" cy="5533743"/>
            <a:chOff x="1" y="847362"/>
            <a:chExt cx="4025716" cy="41503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80" y="2084423"/>
              <a:ext cx="3529510" cy="291324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" y="847362"/>
              <a:ext cx="4025716" cy="380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10"/>
              <a:r>
                <a:rPr lang="en-US" sz="2700" b="1" cap="all" dirty="0">
                  <a:latin typeface="Calibri"/>
                </a:rPr>
                <a:t>Your client buys a website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" y="1566425"/>
            <a:ext cx="5367621" cy="2833139"/>
            <a:chOff x="1" y="1174817"/>
            <a:chExt cx="4025716" cy="2124854"/>
          </a:xfrm>
        </p:grpSpPr>
        <p:sp>
          <p:nvSpPr>
            <p:cNvPr id="15" name="Rectangle 14"/>
            <p:cNvSpPr/>
            <p:nvPr/>
          </p:nvSpPr>
          <p:spPr>
            <a:xfrm>
              <a:off x="1" y="1174817"/>
              <a:ext cx="4025716" cy="380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10"/>
              <a:r>
                <a:rPr lang="en-US" sz="2700" b="1" cap="all" dirty="0">
                  <a:latin typeface="Calibri"/>
                </a:rPr>
                <a:t>Then wants to market the site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622" y="1595215"/>
              <a:ext cx="2112579" cy="1704456"/>
            </a:xfrm>
            <a:prstGeom prst="rect">
              <a:avLst/>
            </a:prstGeom>
          </p:spPr>
        </p:pic>
      </p:grp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3750284"/>
              </p:ext>
            </p:extLst>
          </p:nvPr>
        </p:nvGraphicFramePr>
        <p:xfrm>
          <a:off x="5367622" y="1134078"/>
          <a:ext cx="6485722" cy="5593244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39659"/>
                <a:gridCol w="1693448"/>
                <a:gridCol w="2052615"/>
              </a:tblGrid>
              <a:tr h="823031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+mn-lt"/>
                          <a:ea typeface="微軟正黑體" panose="020B0604030504040204" pitchFamily="34" charset="-120"/>
                        </a:rPr>
                        <a:t>Item</a:t>
                      </a:r>
                      <a:endParaRPr lang="en-US" sz="24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+mn-lt"/>
                          <a:ea typeface="微軟正黑體" panose="020B0604030504040204" pitchFamily="34" charset="-120"/>
                        </a:rPr>
                        <a:t>Retail</a:t>
                      </a:r>
                      <a:r>
                        <a:rPr lang="en-US" altLang="zh-TW" sz="2400" baseline="0" dirty="0" smtClean="0">
                          <a:latin typeface="+mn-lt"/>
                          <a:ea typeface="微軟正黑體" panose="020B0604030504040204" pitchFamily="34" charset="-120"/>
                        </a:rPr>
                        <a:t> Profit</a:t>
                      </a:r>
                      <a:endParaRPr lang="en-US" sz="24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ea typeface="微軟正黑體" panose="020B0604030504040204" pitchFamily="34" charset="-120"/>
                        </a:rPr>
                        <a:t>BV</a:t>
                      </a:r>
                      <a:endParaRPr lang="en-US" sz="24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690880"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WEBSITE SALE</a:t>
                      </a:r>
                    </a:p>
                    <a:p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HK$7,700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200 BV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30/ </a:t>
                      </a:r>
                      <a:r>
                        <a:rPr lang="en-US" altLang="zh-TW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40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DESIGN</a:t>
                      </a:r>
                      <a:r>
                        <a:rPr lang="en-US" sz="1900" baseline="0" dirty="0" smtClean="0"/>
                        <a:t> PACKAGE</a:t>
                      </a:r>
                      <a:endParaRPr lang="en-US" sz="19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50 BV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263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SOCIAL MEDIA MANAGEMENT</a:t>
                      </a:r>
                      <a:endParaRPr lang="en-US" sz="19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HK$117</a:t>
                      </a: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20 BV/</a:t>
                      </a:r>
                      <a:r>
                        <a:rPr lang="en-US" altLang="zh-TW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  <a:p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528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PREMIUM</a:t>
                      </a:r>
                      <a:r>
                        <a:rPr lang="en-US" sz="1900" baseline="0" dirty="0" smtClean="0"/>
                        <a:t> FACEBOOK ADVERTISING</a:t>
                      </a:r>
                      <a:endParaRPr lang="en-US" sz="19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HK$79</a:t>
                      </a: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15 BV/</a:t>
                      </a:r>
                      <a:r>
                        <a:rPr lang="en-US" altLang="zh-TW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  <a:p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BASIC GOOGLE ADVERTISING</a:t>
                      </a:r>
                      <a:endParaRPr lang="en-US" sz="1900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HK$185</a:t>
                      </a: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24 BV/</a:t>
                      </a:r>
                      <a:r>
                        <a:rPr lang="en-US" altLang="zh-TW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636">
                <a:tc>
                  <a:txBody>
                    <a:bodyPr/>
                    <a:lstStyle/>
                    <a:p>
                      <a:r>
                        <a:rPr lang="en-US" sz="1900" b="1" dirty="0" smtClean="0"/>
                        <a:t>TOTAL INITIAL SALE</a:t>
                      </a:r>
                      <a:endParaRPr lang="en-US" sz="19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HK$8,081</a:t>
                      </a:r>
                      <a:endParaRPr lang="en-US" sz="19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339 BV</a:t>
                      </a:r>
                      <a:endParaRPr lang="en-US" sz="19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088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TOTAL RECURRING</a:t>
                      </a:r>
                      <a:endParaRPr lang="en-US" sz="2000" b="1" dirty="0"/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HK$381/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89 BV</a:t>
                      </a:r>
                      <a:r>
                        <a:rPr lang="en-US" sz="1900" b="1" baseline="0" dirty="0" smtClean="0">
                          <a:latin typeface="+mn-lt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en-US" altLang="zh-TW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MO.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5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3"/>
            <a:ext cx="12192000" cy="68580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3412" y="2596243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主管經理</a:t>
            </a:r>
            <a:r>
              <a:rPr lang="zh-TW" altLang="en-US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級</a:t>
            </a:r>
            <a:endParaRPr lang="en-US" altLang="zh-TW" sz="3600" dirty="0" smtClean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Master Coordinator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296" y="5581654"/>
            <a:ext cx="98624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港超連鎖™店主的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一般收入，也無意表示任何超連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主皆可賺取同等收入。美安香港超連</a:t>
            </a:r>
            <a:r>
              <a:rPr lang="zh-TW" altLang="en-US" sz="10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鎖™店</a:t>
            </a:r>
            <a:r>
              <a:rPr lang="zh-TW" altLang="en-US" sz="10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主的成功與否，取決於其在發展事業時的努力、才能與投入程度。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,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nor 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are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they intended to represent that any given Independent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earn income in that amount. The success of any Market Hong Kong Independent </a:t>
            </a:r>
            <a:r>
              <a:rPr lang="en-US" altLang="zh-TW" sz="1000" b="1" dirty="0" err="1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™</a:t>
            </a:r>
            <a:r>
              <a:rPr lang="en-US" altLang="zh-TW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altLang="zh-TW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Owner</a:t>
            </a:r>
            <a:r>
              <a:rPr lang="en-US" sz="1000" b="1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 </a:t>
            </a:r>
            <a:r>
              <a:rPr lang="en-US" sz="1000" b="1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will depend upon the amount of hard work, talent, and dedication which he or she devotes to building his or her Market Hong Kong Business.</a:t>
            </a:r>
            <a:endParaRPr lang="en-US" sz="10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37" y="1682714"/>
            <a:ext cx="637471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Maggie </a:t>
            </a:r>
            <a:r>
              <a:rPr lang="en-US" sz="6600" b="1" dirty="0" smtClean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Su</a:t>
            </a:r>
            <a:endParaRPr lang="en-US" sz="6600" b="1" dirty="0">
              <a:solidFill>
                <a:srgbClr val="33CCFF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14" y="5603426"/>
            <a:ext cx="885771" cy="861774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47858" y="4084882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四個佣金週期共賺取</a:t>
            </a:r>
            <a:r>
              <a:rPr lang="en-US" altLang="en-US" sz="28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HK$16,100</a:t>
            </a:r>
            <a:endParaRPr lang="en-US" altLang="en-US" sz="2800" dirty="0">
              <a:solidFill>
                <a:srgbClr val="003366"/>
              </a:solidFill>
              <a:ea typeface="Apple LiGothic" pitchFamily="2" charset="-120"/>
              <a:cs typeface="Heiti TC Light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 smtClean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HK$16,100 </a:t>
            </a:r>
            <a:r>
              <a:rPr lang="en-US" sz="2800" dirty="0">
                <a:solidFill>
                  <a:srgbClr val="003366"/>
                </a:solidFill>
                <a:ea typeface="Apple LiGothic" pitchFamily="2" charset="-120"/>
                <a:cs typeface="Heiti TC Light"/>
              </a:rPr>
              <a:t>in 4 Commission weeks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172" y="137925"/>
            <a:ext cx="1177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003366"/>
                </a:solidFill>
                <a:ea typeface="Apple LiGothic" pitchFamily="2" charset="-120"/>
              </a:rPr>
              <a:t>B2B: </a:t>
            </a:r>
            <a:r>
              <a:rPr lang="zh-TW" altLang="en-US" sz="3600" dirty="0">
                <a:solidFill>
                  <a:srgbClr val="003366"/>
                </a:solidFill>
                <a:ea typeface="Apple LiGothic" pitchFamily="2" charset="-120"/>
              </a:rPr>
              <a:t>全方位數碼行銷方案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173" y="784257"/>
            <a:ext cx="11778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B2B: </a:t>
            </a:r>
            <a:r>
              <a:rPr lang="en-US" sz="2800" dirty="0" err="1">
                <a:solidFill>
                  <a:srgbClr val="003366"/>
                </a:solidFill>
                <a:ea typeface="Apple LiGothic" pitchFamily="2" charset="-120"/>
              </a:rPr>
              <a:t>WebSolutions</a:t>
            </a:r>
            <a:r>
              <a:rPr lang="en-US" sz="2800" dirty="0">
                <a:solidFill>
                  <a:srgbClr val="003366"/>
                </a:solidFill>
                <a:ea typeface="Apple LiGothic" pitchFamily="2" charset="-12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t="16002" r="8284" b="21534"/>
          <a:stretch/>
        </p:blipFill>
        <p:spPr>
          <a:xfrm>
            <a:off x="1096989" y="1384136"/>
            <a:ext cx="3013449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021"/>
            <a:ext cx="12196290" cy="6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6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69" y="1"/>
            <a:ext cx="87789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3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022"/>
            <a:ext cx="12170169" cy="633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6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24"/>
            <a:ext cx="12192000" cy="63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4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2247"/>
            <a:ext cx="12191999" cy="637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24"/>
            <a:ext cx="12192000" cy="636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9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1" y="112320"/>
            <a:ext cx="12028715" cy="687368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 defTabSz="914332"/>
            <a:r>
              <a:rPr lang="en-US" altLang="zh-TW" sz="3900" b="1" dirty="0">
                <a:solidFill>
                  <a:srgbClr val="002060"/>
                </a:solidFill>
                <a:ea typeface="華康儷中黑" panose="020B0509000000000000" pitchFamily="49" charset="-120"/>
              </a:rPr>
              <a:t>Get your tickets to 2017 Annual Convention NOW!</a:t>
            </a:r>
            <a:endParaRPr lang="en-US" sz="3900" b="1" dirty="0">
              <a:solidFill>
                <a:srgbClr val="002060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6543" y="685802"/>
            <a:ext cx="6772400" cy="1897953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defTabSz="914332"/>
            <a:r>
              <a:rPr lang="en-US" altLang="zh-TW" sz="29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Date: May 5 – 7, 2017</a:t>
            </a:r>
          </a:p>
          <a:p>
            <a:pPr defTabSz="914332"/>
            <a:r>
              <a:rPr lang="en-US" altLang="zh-TW" sz="29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Venue: Star Hall, </a:t>
            </a:r>
            <a:r>
              <a:rPr lang="en-US" altLang="zh-TW" sz="2900" b="1" dirty="0" err="1">
                <a:solidFill>
                  <a:prstClr val="black"/>
                </a:solidFill>
                <a:ea typeface="微軟正黑體" panose="020B0604030504040204" pitchFamily="34" charset="-120"/>
              </a:rPr>
              <a:t>Kowloonbay</a:t>
            </a:r>
            <a:r>
              <a:rPr lang="en-US" altLang="zh-TW" sz="29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 International Trade &amp; Exhibition Centre</a:t>
            </a:r>
          </a:p>
          <a:p>
            <a:pPr defTabSz="914332"/>
            <a:r>
              <a:rPr lang="en-US" altLang="zh-TW" sz="2900" b="1" dirty="0">
                <a:solidFill>
                  <a:prstClr val="black"/>
                </a:solidFill>
                <a:ea typeface="微軟正黑體" panose="020B0604030504040204" pitchFamily="34" charset="-120"/>
              </a:rPr>
              <a:t>Ticket price: $1,089</a:t>
            </a:r>
            <a:endParaRPr lang="en-US" sz="2900" b="1" dirty="0">
              <a:solidFill>
                <a:prstClr val="black"/>
              </a:solidFill>
              <a:ea typeface="微軟正黑體" panose="020B0604030504040204" pitchFamily="34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49602" y="2626881"/>
            <a:ext cx="4267199" cy="370357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defTabSz="914332"/>
            <a:r>
              <a:rPr lang="en-US" altLang="zh-TW" sz="2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This weekend ONLY!</a:t>
            </a:r>
          </a:p>
          <a:p>
            <a:pPr defTabSz="914332"/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Get </a:t>
            </a:r>
            <a:r>
              <a:rPr lang="en-US" altLang="zh-TW" sz="2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three tickets </a:t>
            </a:r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 a single order, and you will receive:</a:t>
            </a:r>
          </a:p>
          <a:p>
            <a:pPr marL="380981" indent="-380981" defTabSz="914332">
              <a:buFontTx/>
              <a:buChar char="-"/>
            </a:pPr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free bottle of </a:t>
            </a:r>
            <a:r>
              <a:rPr lang="en-US" altLang="zh-TW" sz="21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Isotonix</a:t>
            </a:r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OPC-3</a:t>
            </a:r>
          </a:p>
          <a:p>
            <a:pPr marL="380981" indent="-380981" defTabSz="914332">
              <a:buFontTx/>
              <a:buChar char="-"/>
            </a:pPr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</a:t>
            </a:r>
            <a:r>
              <a:rPr lang="en-US" altLang="zh-TW" sz="21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Lumiere</a:t>
            </a:r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de Vie Volcanic Exfoliating Mask</a:t>
            </a:r>
          </a:p>
          <a:p>
            <a:pPr marL="380981" indent="-380981" defTabSz="914332">
              <a:buFontTx/>
              <a:buChar char="-"/>
            </a:pPr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free </a:t>
            </a:r>
            <a:r>
              <a:rPr lang="en-US" altLang="zh-TW" sz="2100" b="1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WebCenter</a:t>
            </a:r>
            <a:endParaRPr lang="en-US" altLang="zh-TW" sz="21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32"/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Plus, </a:t>
            </a:r>
            <a:r>
              <a:rPr lang="en-US" altLang="zh-TW" sz="2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two </a:t>
            </a:r>
            <a:r>
              <a:rPr lang="en-US" altLang="zh-TW" sz="2100" b="1" dirty="0" err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ticekts</a:t>
            </a:r>
            <a:r>
              <a:rPr lang="en-US" altLang="zh-TW" sz="21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to special sharing</a:t>
            </a:r>
            <a:r>
              <a:rPr lang="en-US" altLang="zh-TW" sz="21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by our renowned leaders! Tickets are limited!</a:t>
            </a:r>
            <a:endParaRPr lang="en-US" altLang="zh-TW" sz="21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r="29969" b="17312"/>
          <a:stretch/>
        </p:blipFill>
        <p:spPr bwMode="auto">
          <a:xfrm>
            <a:off x="336563" y="2626881"/>
            <a:ext cx="2609839" cy="381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489">
            <a:off x="7925329" y="4486057"/>
            <a:ext cx="3943351" cy="205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207" y="2732529"/>
            <a:ext cx="3943351" cy="205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205">
            <a:off x="7916338" y="1023557"/>
            <a:ext cx="3943351" cy="205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62743" y="2419830"/>
            <a:ext cx="4789966" cy="2123658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 defTabSz="914332"/>
            <a:r>
              <a:rPr lang="en-US" altLang="zh-TW" sz="6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 </a:t>
            </a:r>
            <a:r>
              <a:rPr lang="en-US" altLang="zh-TW" sz="66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FREE</a:t>
            </a:r>
          </a:p>
          <a:p>
            <a:pPr defTabSz="914332"/>
            <a:r>
              <a:rPr lang="en-US" altLang="zh-TW" sz="6600" b="1" dirty="0" err="1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WebCenter</a:t>
            </a:r>
            <a:endParaRPr lang="en-US" altLang="zh-TW" sz="6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335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938" b="13378"/>
          <a:stretch/>
        </p:blipFill>
        <p:spPr>
          <a:xfrm>
            <a:off x="-66805" y="-1"/>
            <a:ext cx="12283857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351" y="4990215"/>
            <a:ext cx="12192000" cy="1627020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121911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402" y="5384524"/>
            <a:ext cx="12217052" cy="683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300" spc="267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BUSINESS TO BUSINESS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91" y="4852651"/>
            <a:ext cx="1047492" cy="173368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107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11100393" y="4852648"/>
            <a:ext cx="968763" cy="173368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107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" y="5996035"/>
            <a:ext cx="12217052" cy="46627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700" spc="267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WEBSOLUTIONS I UNFRANCHISE SOLUTIONS</a:t>
            </a:r>
          </a:p>
        </p:txBody>
      </p:sp>
    </p:spTree>
    <p:extLst>
      <p:ext uri="{BB962C8B-B14F-4D97-AF65-F5344CB8AC3E}">
        <p14:creationId xmlns:p14="http://schemas.microsoft.com/office/powerpoint/2010/main" val="220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297237" y="1268825"/>
            <a:ext cx="9580977" cy="51702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2471" y="724802"/>
            <a:ext cx="5275153" cy="8435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02467" y="824198"/>
            <a:ext cx="526921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WEBSOLUTIONS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8544" y="580750"/>
            <a:ext cx="5275153" cy="8435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28540" y="680146"/>
            <a:ext cx="526921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WEB MANAGEMENT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2758"/>
          <a:stretch/>
        </p:blipFill>
        <p:spPr>
          <a:xfrm>
            <a:off x="2003979" y="1739638"/>
            <a:ext cx="8401262" cy="50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000" b="40921"/>
          <a:stretch/>
        </p:blipFill>
        <p:spPr>
          <a:xfrm>
            <a:off x="4152607" y="988298"/>
            <a:ext cx="4744045" cy="5673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27445" y="596515"/>
            <a:ext cx="5275153" cy="843577"/>
          </a:xfrm>
          <a:prstGeom prst="rect">
            <a:avLst/>
          </a:prstGeom>
          <a:solidFill>
            <a:srgbClr val="609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27441" y="695911"/>
            <a:ext cx="526921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DESIGN OPTIONS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07326" y="402409"/>
            <a:ext cx="5275153" cy="8435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07322" y="501805"/>
            <a:ext cx="526921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SEO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7330" y="1733795"/>
            <a:ext cx="5275153" cy="8435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07326" y="1833191"/>
            <a:ext cx="526921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GOOGLE ADWORDS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1380" y="3136926"/>
            <a:ext cx="5275153" cy="8435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01376" y="3236322"/>
            <a:ext cx="526921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FACEBOOK ADS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7326" y="4571589"/>
            <a:ext cx="5275153" cy="8435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7322" y="4670985"/>
            <a:ext cx="5269211" cy="58477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SOCIAL MEDIA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23692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44169" y="3236925"/>
            <a:ext cx="11815803" cy="339774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44170" y="3770879"/>
            <a:ext cx="11947833" cy="230832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DO YOU WISH THAT YOU KNEW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“JUST THE RIGHT QUESTIONS” TO ASK YOUR PROSPECTS?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QUALITY QUESTIONS= QUALITY PROSPECTS</a:t>
            </a:r>
          </a:p>
        </p:txBody>
      </p:sp>
    </p:spTree>
    <p:extLst>
      <p:ext uri="{BB962C8B-B14F-4D97-AF65-F5344CB8AC3E}">
        <p14:creationId xmlns:p14="http://schemas.microsoft.com/office/powerpoint/2010/main" val="6078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8851"/>
          <a:stretch/>
        </p:blipFill>
        <p:spPr>
          <a:xfrm>
            <a:off x="141891" y="94592"/>
            <a:ext cx="10510254" cy="6747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80661" y="312233"/>
            <a:ext cx="4825227" cy="433859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80664" y="466391"/>
            <a:ext cx="4825227" cy="397031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ASSESSMENT SHEETS AVAILABLE FOR </a:t>
            </a:r>
            <a:r>
              <a:rPr lang="en-US" sz="3600" b="1" dirty="0" smtClean="0">
                <a:solidFill>
                  <a:schemeClr val="bg1"/>
                </a:solidFill>
              </a:rPr>
              <a:t>DOWNLOAD SOON!!</a:t>
            </a: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</a:rPr>
              <a:t>Website Design &amp; Management</a:t>
            </a: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</a:rPr>
              <a:t>Social Media</a:t>
            </a:r>
          </a:p>
          <a:p>
            <a:pPr marL="742950" indent="-742950" algn="ctr"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</a:rPr>
              <a:t>Business Spending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6342" b="15533"/>
          <a:stretch/>
        </p:blipFill>
        <p:spPr>
          <a:xfrm>
            <a:off x="401444" y="0"/>
            <a:ext cx="6440790" cy="6901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0661" y="312233"/>
            <a:ext cx="4825227" cy="19084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80664" y="466391"/>
            <a:ext cx="4825227" cy="175432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ASSESSMENT SHEETS AVAILABLE FOR </a:t>
            </a:r>
            <a:r>
              <a:rPr lang="en-US" sz="3600" b="1" dirty="0" smtClean="0">
                <a:solidFill>
                  <a:schemeClr val="bg1"/>
                </a:solidFill>
              </a:rPr>
              <a:t>DOWNLOAD SOON!!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1010</Words>
  <Application>Microsoft Office PowerPoint</Application>
  <PresentationFormat>Custom</PresentationFormat>
  <Paragraphs>114</Paragraphs>
  <Slides>18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50</cp:revision>
  <cp:lastPrinted>2016-11-10T16:28:35Z</cp:lastPrinted>
  <dcterms:created xsi:type="dcterms:W3CDTF">2016-07-19T22:18:45Z</dcterms:created>
  <dcterms:modified xsi:type="dcterms:W3CDTF">2016-11-11T18:43:57Z</dcterms:modified>
</cp:coreProperties>
</file>